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6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283" r:id="rId15"/>
    <p:sldId id="261" r:id="rId16"/>
    <p:sldId id="282" r:id="rId17"/>
    <p:sldId id="262" r:id="rId18"/>
    <p:sldId id="291" r:id="rId19"/>
    <p:sldId id="281" r:id="rId20"/>
    <p:sldId id="263" r:id="rId21"/>
    <p:sldId id="290" r:id="rId22"/>
    <p:sldId id="265" r:id="rId23"/>
    <p:sldId id="304" r:id="rId24"/>
    <p:sldId id="267" r:id="rId25"/>
    <p:sldId id="301" r:id="rId26"/>
    <p:sldId id="266" r:id="rId27"/>
    <p:sldId id="302" r:id="rId28"/>
    <p:sldId id="269" r:id="rId29"/>
    <p:sldId id="300" r:id="rId30"/>
    <p:sldId id="270" r:id="rId31"/>
    <p:sldId id="293" r:id="rId32"/>
    <p:sldId id="308" r:id="rId33"/>
    <p:sldId id="272" r:id="rId34"/>
    <p:sldId id="273" r:id="rId35"/>
    <p:sldId id="294" r:id="rId36"/>
    <p:sldId id="295" r:id="rId37"/>
    <p:sldId id="310" r:id="rId38"/>
    <p:sldId id="274" r:id="rId39"/>
    <p:sldId id="306" r:id="rId40"/>
    <p:sldId id="307" r:id="rId41"/>
    <p:sldId id="299" r:id="rId42"/>
    <p:sldId id="296" r:id="rId43"/>
    <p:sldId id="297" r:id="rId44"/>
    <p:sldId id="30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57"/>
            <p14:sldId id="286"/>
            <p14:sldId id="288"/>
          </p14:sldIdLst>
        </p14:section>
        <p14:section name="Git" id="{6D6C19B2-AACA-9B48-8CEB-2097DE7FC065}">
          <p14:sldIdLst>
            <p14:sldId id="258"/>
            <p14:sldId id="277"/>
            <p14:sldId id="278"/>
            <p14:sldId id="289"/>
            <p14:sldId id="260"/>
            <p14:sldId id="292"/>
            <p14:sldId id="287"/>
            <p14:sldId id="283"/>
            <p14:sldId id="261"/>
            <p14:sldId id="282"/>
            <p14:sldId id="262"/>
            <p14:sldId id="291"/>
            <p14:sldId id="281"/>
            <p14:sldId id="263"/>
            <p14:sldId id="290"/>
            <p14:sldId id="265"/>
            <p14:sldId id="304"/>
            <p14:sldId id="267"/>
            <p14:sldId id="301"/>
          </p14:sldIdLst>
        </p14:section>
        <p14:section name="GitHub" id="{BDA108FD-8D09-F746-B4EE-29E7E8D2B9F3}">
          <p14:sldIdLst>
            <p14:sldId id="266"/>
            <p14:sldId id="302"/>
            <p14:sldId id="269"/>
            <p14:sldId id="300"/>
            <p14:sldId id="270"/>
            <p14:sldId id="293"/>
            <p14:sldId id="308"/>
            <p14:sldId id="272"/>
            <p14:sldId id="273"/>
            <p14:sldId id="294"/>
            <p14:sldId id="295"/>
            <p14:sldId id="310"/>
            <p14:sldId id="274"/>
            <p14:sldId id="306"/>
            <p14:sldId id="307"/>
          </p14:sldIdLst>
        </p14:section>
        <p14:section name="Bonus" id="{A8DD5096-AC92-6D4C-9A76-FB3E35527481}">
          <p14:sldIdLst>
            <p14:sldId id="299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5B5"/>
    <a:srgbClr val="F1502F"/>
    <a:srgbClr val="E8F0FD"/>
    <a:srgbClr val="0000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73"/>
    <p:restoredTop sz="79347"/>
  </p:normalViewPr>
  <p:slideViewPr>
    <p:cSldViewPr snapToGrid="0" snapToObjects="1">
      <p:cViewPr varScale="1">
        <p:scale>
          <a:sx n="114" d="100"/>
          <a:sy n="114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input</a:t>
            </a:r>
          </a:p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true (windows)</a:t>
            </a:r>
          </a:p>
          <a:p>
            <a:endParaRPr lang="en-US" dirty="0"/>
          </a:p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0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7.png"/><Relationship Id="rId4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7.png"/><Relationship Id="rId4" Type="http://schemas.openxmlformats.org/officeDocument/2006/relationships/image" Target="../media/image16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37.tif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microsoft.com/office/2007/relationships/hdphoto" Target="../media/hdphoto3.wdp"/><Relationship Id="rId4" Type="http://schemas.openxmlformats.org/officeDocument/2006/relationships/image" Target="../media/image16.tiff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hyperlink" Target="https://github.com/mychan24/git_github_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microsoft.com/office/2007/relationships/hdphoto" Target="../media/hdphoto3.wdp"/><Relationship Id="rId2" Type="http://schemas.openxmlformats.org/officeDocument/2006/relationships/hyperlink" Target="https://github.com/%3cusername%3e/git_github_work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4.wdp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37.tiff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6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7.png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49.svg"/><Relationship Id="rId3" Type="http://schemas.openxmlformats.org/officeDocument/2006/relationships/image" Target="../media/image37.tiff"/><Relationship Id="rId7" Type="http://schemas.openxmlformats.org/officeDocument/2006/relationships/image" Target="../media/image55.tiff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51.svg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openxmlformats.org/officeDocument/2006/relationships/image" Target="../media/image16.tiff"/><Relationship Id="rId9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bookdown.site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406640" cy="6858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&amp; GitHub Workshop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its not only for programmers 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cs typeface="Geeza Pro" panose="02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161" y="6111296"/>
            <a:ext cx="2286317" cy="71701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Micaela Chan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9.27.2019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03" y="6111296"/>
            <a:ext cx="1788160" cy="74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763" y="5949800"/>
            <a:ext cx="2890237" cy="1069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172A13-36ED-934F-944B-6D8B5EFE2D30}"/>
              </a:ext>
            </a:extLst>
          </p:cNvPr>
          <p:cNvSpPr txBox="1"/>
          <p:nvPr/>
        </p:nvSpPr>
        <p:spPr>
          <a:xfrm>
            <a:off x="7406640" y="2897943"/>
            <a:ext cx="4785360" cy="12945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Please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install Git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</a:t>
            </a: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signup for a GitHub account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haven’t done so yet…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DF504-B2AC-AA43-B836-9B915D12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369" y="4206178"/>
            <a:ext cx="3517900" cy="787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6A1B15-8890-274D-AAA9-B137809A4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8220" y="4264102"/>
            <a:ext cx="23622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Hands on portion of the workshop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1117342" y="177996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3"/>
            <a:ext cx="9387827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presentation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ACAF9-1C36-2140-A9F6-48D05804E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FD04-EACB-3549-8ABD-C92F0A8E0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 </a:t>
            </a:r>
            <a:br>
              <a:rPr lang="en-US" dirty="0"/>
            </a:br>
            <a:r>
              <a:rPr lang="en-US" sz="2400" b="1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573284" y="13905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7" y="13905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EDE6-A82B-5F46-83B5-640511A2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53" y="5033471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684E2-63EB-3C49-AED1-14A91C4B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131" y="5033472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7ACF3-5CD8-654E-A482-0DDA4DF0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42" y="5033471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8A997-6409-F64B-92EF-3A68E5C91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”Shady Whale"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4015343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C8C50-2617-BC44-9716-8390FEBC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90" y="3429000"/>
            <a:ext cx="1720741" cy="3090546"/>
            <a:chOff x="9818388" y="2865259"/>
            <a:chExt cx="2279959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9934995" y="2865259"/>
              <a:ext cx="2163352" cy="76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680" y="3576746"/>
              <a:ext cx="132185" cy="282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787C606-3C8A-9145-921A-B63D1BEFA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9115317" cy="487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dirty="0"/>
              <a:t>		Check the status of the git repository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2" y="4021297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3615291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6365966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2" y="5303519"/>
            <a:ext cx="3615290" cy="890963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ls -a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695C7-F57F-E246-8E50-D21B89270C94}"/>
              </a:ext>
            </a:extLst>
          </p:cNvPr>
          <p:cNvGrpSpPr/>
          <p:nvPr/>
        </p:nvGrpSpPr>
        <p:grpSpPr>
          <a:xfrm>
            <a:off x="5798759" y="2915352"/>
            <a:ext cx="3615290" cy="1398378"/>
            <a:chOff x="5798759" y="2915352"/>
            <a:chExt cx="3615290" cy="1398378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CD999F4-267E-2A4F-B1AE-F404A13CC6FA}"/>
                </a:ext>
              </a:extLst>
            </p:cNvPr>
            <p:cNvSpPr/>
            <p:nvPr/>
          </p:nvSpPr>
          <p:spPr>
            <a:xfrm>
              <a:off x="5798759" y="2915352"/>
              <a:ext cx="3615290" cy="1398378"/>
            </a:xfrm>
            <a:prstGeom prst="roundRect">
              <a:avLst>
                <a:gd name="adj" fmla="val 701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F7389E-9624-A74D-A14D-92451BD138DF}"/>
                </a:ext>
              </a:extLst>
            </p:cNvPr>
            <p:cNvSpPr txBox="1"/>
            <p:nvPr/>
          </p:nvSpPr>
          <p:spPr>
            <a:xfrm>
              <a:off x="5838664" y="2960596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Directory</a:t>
              </a:r>
              <a:endParaRPr lang="en-US" sz="24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B92E3-728D-914C-95BD-26AA756B8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4" t="37517" r="22623" b="34836"/>
          <a:stretch/>
        </p:blipFill>
        <p:spPr>
          <a:xfrm>
            <a:off x="6971392" y="3161013"/>
            <a:ext cx="2417257" cy="106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94ECE-FB3A-EB4F-BDE1-027F6167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76" y="4085430"/>
            <a:ext cx="7899400" cy="27686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31646-07B1-F842-8E64-4E8BF1FE0891}"/>
              </a:ext>
            </a:extLst>
          </p:cNvPr>
          <p:cNvSpPr/>
          <p:nvPr/>
        </p:nvSpPr>
        <p:spPr>
          <a:xfrm>
            <a:off x="234310" y="1427055"/>
            <a:ext cx="5515793" cy="1768750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add</a:t>
            </a:r>
            <a:endParaRPr lang="en-US" sz="2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Tells git which changes you want to track</a:t>
            </a:r>
          </a:p>
          <a:p>
            <a:endParaRPr lang="en-US" sz="20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Formally, this is call adding a file to the “staging area”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BB2FD1-C40D-064B-BBCB-38BC810DC7E9}"/>
              </a:ext>
            </a:extLst>
          </p:cNvPr>
          <p:cNvSpPr/>
          <p:nvPr/>
        </p:nvSpPr>
        <p:spPr>
          <a:xfrm>
            <a:off x="6441898" y="1427055"/>
            <a:ext cx="5486312" cy="2415146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commit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git to document the changes you “added” (i.e., the files in the staging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message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you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provide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to explain what changes were made</a:t>
            </a:r>
            <a:endParaRPr lang="en-US" sz="2000" b="1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4F7DD-DCA8-2C47-9BF2-0C7E91D988FF}"/>
              </a:ext>
            </a:extLst>
          </p:cNvPr>
          <p:cNvSpPr/>
          <p:nvPr/>
        </p:nvSpPr>
        <p:spPr>
          <a:xfrm>
            <a:off x="6441897" y="5095983"/>
            <a:ext cx="1130157" cy="986319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45618-1813-2D46-8C56-78D2286FE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4503615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4503615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4428C-4579-6C4A-B885-5D1514F2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943A6-C274-2B4B-8341-C6A876F4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1"/>
            <a:ext cx="7370043" cy="166399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633984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85826-3988-1E49-B684-534AE200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is learning git important for scientists?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ocumentation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   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/>
              <a:t>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r>
              <a:rPr lang="en-US" b="1" dirty="0"/>
              <a:t> / 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ollaborating</a:t>
            </a: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Both are important in science 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facilitates both!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B0C98-D826-3146-8E80-853A707C8038}"/>
              </a:ext>
            </a:extLst>
          </p:cNvPr>
          <p:cNvGrpSpPr/>
          <p:nvPr/>
        </p:nvGrpSpPr>
        <p:grpSpPr>
          <a:xfrm>
            <a:off x="3060849" y="2813684"/>
            <a:ext cx="5454989" cy="1230632"/>
            <a:chOff x="3060849" y="2813684"/>
            <a:chExt cx="5454989" cy="1230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28FE22-FF31-C743-9346-366F43BC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0849" y="2813686"/>
              <a:ext cx="1230630" cy="1230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D5F7D-1002-704F-A146-46234D16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5207" y="2813684"/>
              <a:ext cx="1230631" cy="123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7" y="2376377"/>
            <a:ext cx="5452444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7" y="4461301"/>
            <a:ext cx="5452444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3DB37-F608-D242-A3B7-BB5E1C2D85A4}"/>
              </a:ext>
            </a:extLst>
          </p:cNvPr>
          <p:cNvGrpSpPr/>
          <p:nvPr/>
        </p:nvGrpSpPr>
        <p:grpSpPr>
          <a:xfrm>
            <a:off x="3152006" y="5086517"/>
            <a:ext cx="3766954" cy="1600589"/>
            <a:chOff x="3152006" y="5086517"/>
            <a:chExt cx="3766954" cy="16005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2A1FAF-98AE-8845-8C1F-78EB7CFA1D60}"/>
                </a:ext>
              </a:extLst>
            </p:cNvPr>
            <p:cNvSpPr/>
            <p:nvPr/>
          </p:nvSpPr>
          <p:spPr>
            <a:xfrm>
              <a:off x="3152006" y="5544106"/>
              <a:ext cx="3766954" cy="1143000"/>
            </a:xfrm>
            <a:prstGeom prst="roundRect">
              <a:avLst>
                <a:gd name="adj" fmla="val 30488"/>
              </a:avLst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HEAD~1 can be replaced with the specific identifier of a commit. Use git log to check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CE0E2D-4E16-E94B-B5B0-1D4E45030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5086517"/>
              <a:ext cx="294640" cy="457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9AB26-D9A7-5249-91E9-0A5EAAE3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1" y="2408381"/>
            <a:ext cx="5459850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b="1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b="1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A4B2D-4FE3-014F-B49B-91170CF2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-6014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2A32C-B769-944D-A0B6-DFD3742F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248385"/>
            <a:ext cx="2529840" cy="487777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GitHub Desktop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Sourcetree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GitKraken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Tower 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r="263"/>
          <a:stretch/>
        </p:blipFill>
        <p:spPr>
          <a:xfrm>
            <a:off x="4380471" y="1221055"/>
            <a:ext cx="7744858" cy="4877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868DAC-E06D-394B-987C-980FDBFD5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5" y="1221055"/>
            <a:ext cx="549910" cy="549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2BE9D3-27C4-FE46-8AD6-5EBD12D2D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69" y="1969770"/>
            <a:ext cx="488478" cy="621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38CE1-61E3-054E-BFED-BB4AB662B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" y="2964642"/>
            <a:ext cx="636739" cy="549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333B67-F9E7-9246-A735-A8B7C39EFC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" y="3784477"/>
            <a:ext cx="693818" cy="693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815AC-7079-0F40-9402-43C2A381B4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036" y="3870782"/>
            <a:ext cx="521208" cy="5212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178B4F-D40A-734F-8C60-EF14108DC8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4109" y="1277077"/>
            <a:ext cx="615402" cy="521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C43571-61B1-6641-B51E-3924491330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4109" y="2156208"/>
            <a:ext cx="615402" cy="5212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6D3D9-0D47-7D41-B286-EC0DFCDD1E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6079" y="3044269"/>
            <a:ext cx="611463" cy="5178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811197-9416-D842-991C-A1399F67AD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2036" y="3044269"/>
            <a:ext cx="515850" cy="51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2000" cy="685799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the </a:t>
            </a:r>
            <a:r>
              <a:rPr lang="en-US" b="1" dirty="0"/>
              <a:t>version control</a:t>
            </a:r>
            <a:r>
              <a:rPr lang="en-US" dirty="0"/>
              <a:t> function of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  <a:p>
            <a:pPr marL="0" indent="0" algn="ctr">
              <a:buNone/>
            </a:pPr>
            <a:r>
              <a:rPr lang="en-US" dirty="0"/>
              <a:t>GitHub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077" y="5110852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If you don’t have a GitHub account yet,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please sign-up for an account at </a:t>
            </a:r>
            <a:r>
              <a:rPr lang="en-US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GitHub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and other remote hosts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311903"/>
          </a:xfrm>
        </p:spPr>
        <p:txBody>
          <a:bodyPr/>
          <a:lstStyle/>
          <a:p>
            <a:pPr marL="9525" lvl="2" indent="20638" algn="ctr">
              <a:buNone/>
            </a:pPr>
            <a:r>
              <a:rPr lang="en-US" sz="3200" dirty="0"/>
              <a:t>A remote server that hosts repositories for free</a:t>
            </a:r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r>
              <a:rPr lang="en-US" dirty="0"/>
              <a:t>It also offers visualization of code changes and collaboration insights! </a:t>
            </a:r>
          </a:p>
          <a:p>
            <a:pPr marL="9525" lvl="2" indent="20638" algn="ctr"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(lets take a look)</a:t>
            </a:r>
          </a:p>
          <a:p>
            <a:pPr marL="9525" lvl="2" indent="20638" algn="ctr">
              <a:buNone/>
            </a:pPr>
            <a:r>
              <a:rPr lang="en-US" dirty="0"/>
              <a:t>  </a:t>
            </a:r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551" y="1536442"/>
            <a:ext cx="4505689" cy="16701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185920" y="4314216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GitHub’s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4118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4)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D4556-69E9-5C45-B119-C8F8C11F0002}"/>
              </a:ext>
            </a:extLst>
          </p:cNvPr>
          <p:cNvGrpSpPr/>
          <p:nvPr/>
        </p:nvGrpSpPr>
        <p:grpSpPr>
          <a:xfrm>
            <a:off x="3486222" y="1389115"/>
            <a:ext cx="5219555" cy="3327662"/>
            <a:chOff x="3486222" y="1389115"/>
            <a:chExt cx="5219555" cy="3327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A70AF9-AA7A-4247-82F9-80C27D3C8874}"/>
                </a:ext>
              </a:extLst>
            </p:cNvPr>
            <p:cNvGrpSpPr/>
            <p:nvPr/>
          </p:nvGrpSpPr>
          <p:grpSpPr>
            <a:xfrm>
              <a:off x="3486222" y="2083093"/>
              <a:ext cx="5219555" cy="2633684"/>
              <a:chOff x="63645" y="1544616"/>
              <a:chExt cx="5219555" cy="26336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D12C58-80DE-CB4E-B507-6BF7177D2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8136" b="15714"/>
              <a:stretch/>
            </p:blipFill>
            <p:spPr>
              <a:xfrm>
                <a:off x="63645" y="1544616"/>
                <a:ext cx="5219555" cy="2633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771131C-6AD0-7A4C-9259-E0D3CFBA452F}"/>
                  </a:ext>
                </a:extLst>
              </p:cNvPr>
              <p:cNvCxnSpPr/>
              <p:nvPr/>
            </p:nvCxnSpPr>
            <p:spPr>
              <a:xfrm flipH="1">
                <a:off x="774700" y="3378200"/>
                <a:ext cx="635000" cy="546100"/>
              </a:xfrm>
              <a:prstGeom prst="straightConnector1">
                <a:avLst/>
              </a:prstGeom>
              <a:ln w="38100">
                <a:solidFill>
                  <a:srgbClr val="F1502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FBDED4-9AE0-8440-B3C4-778275B59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438" t="52316" r="34396" b="20207"/>
              <a:stretch/>
            </p:blipFill>
            <p:spPr>
              <a:xfrm>
                <a:off x="2616200" y="3203575"/>
                <a:ext cx="2578100" cy="273050"/>
              </a:xfrm>
              <a:prstGeom prst="rect">
                <a:avLst/>
              </a:prstGeom>
            </p:spPr>
          </p:pic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5C3D25B-67CE-D24B-9594-07CA1C6AA819}"/>
                </a:ext>
              </a:extLst>
            </p:cNvPr>
            <p:cNvSpPr txBox="1">
              <a:spLocks/>
            </p:cNvSpPr>
            <p:nvPr/>
          </p:nvSpPr>
          <p:spPr>
            <a:xfrm>
              <a:off x="3486223" y="1389115"/>
              <a:ext cx="3940738" cy="6118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2) Click Emails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D5CB3-8BEC-FB47-A47A-53A9BC77E5E7}"/>
              </a:ext>
            </a:extLst>
          </p:cNvPr>
          <p:cNvGrpSpPr/>
          <p:nvPr/>
        </p:nvGrpSpPr>
        <p:grpSpPr>
          <a:xfrm>
            <a:off x="8851898" y="1266750"/>
            <a:ext cx="3340102" cy="1663413"/>
            <a:chOff x="8851898" y="1266750"/>
            <a:chExt cx="3340102" cy="166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869CF-D5A8-9A45-B86A-90661F84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3615" y="2318289"/>
              <a:ext cx="2729066" cy="6118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007A2B2-386D-624D-8A08-23D978187CA4}"/>
                </a:ext>
              </a:extLst>
            </p:cNvPr>
            <p:cNvSpPr txBox="1">
              <a:spLocks/>
            </p:cNvSpPr>
            <p:nvPr/>
          </p:nvSpPr>
          <p:spPr>
            <a:xfrm>
              <a:off x="8851898" y="1266750"/>
              <a:ext cx="3340102" cy="989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3) Enter email you    </a:t>
              </a:r>
            </a:p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used for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workdir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32AFD-B418-0448-8AF3-BA2C3D4AA0B6}"/>
              </a:ext>
            </a:extLst>
          </p:cNvPr>
          <p:cNvGrpSpPr/>
          <p:nvPr/>
        </p:nvGrpSpPr>
        <p:grpSpPr>
          <a:xfrm>
            <a:off x="0" y="1389115"/>
            <a:ext cx="2908224" cy="3504739"/>
            <a:chOff x="0" y="1389115"/>
            <a:chExt cx="2908224" cy="35047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ADD7D-9CC5-BA40-A5F2-EDF7172649FE}"/>
                </a:ext>
              </a:extLst>
            </p:cNvPr>
            <p:cNvGrpSpPr/>
            <p:nvPr/>
          </p:nvGrpSpPr>
          <p:grpSpPr>
            <a:xfrm>
              <a:off x="0" y="1389115"/>
              <a:ext cx="2908224" cy="3504739"/>
              <a:chOff x="0" y="1389115"/>
              <a:chExt cx="2908224" cy="3504739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2317656-145A-F748-AB0C-8F166842E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9115"/>
                <a:ext cx="2908224" cy="61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/>
                  <a:buAutoNum type="arabicParenR"/>
                </a:pPr>
                <a:r>
                  <a:rPr lang="en-US" sz="2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 to Settings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6D1AF1-7935-9E43-B6B6-2A5F88D5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522" y="2050956"/>
                <a:ext cx="2136643" cy="2842898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BC20A-517F-4A4F-A6CA-89CE45240043}"/>
                </a:ext>
              </a:extLst>
            </p:cNvPr>
            <p:cNvCxnSpPr/>
            <p:nvPr/>
          </p:nvCxnSpPr>
          <p:spPr>
            <a:xfrm flipH="1">
              <a:off x="1778621" y="3876581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673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2"/>
              </a:rPr>
              <a:t>https://github.com/&lt;your username&gt;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lvl="2"/>
            <a:endParaRPr lang="en-US" sz="2000" dirty="0"/>
          </a:p>
          <a:p>
            <a:pPr lvl="2"/>
            <a:r>
              <a:rPr lang="en-US" sz="2000"/>
              <a:t>Click                                      to </a:t>
            </a:r>
            <a:r>
              <a:rPr lang="en-US" sz="2000" dirty="0"/>
              <a:t>copy the URL of this repository</a:t>
            </a:r>
          </a:p>
          <a:p>
            <a:pPr marL="0" indent="0">
              <a:buNone/>
            </a:pPr>
            <a:endParaRPr lang="en-US" sz="2400" dirty="0"/>
          </a:p>
          <a:p>
            <a:pPr lvl="2"/>
            <a:endParaRPr lang="en-US" sz="1600" dirty="0"/>
          </a:p>
          <a:p>
            <a:pPr lvl="2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36" y="3257550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162" y="3904875"/>
            <a:ext cx="19050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-6014" y="6369691"/>
            <a:ext cx="12192000" cy="48830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ED78AC-559C-4D46-91A1-227F45BA32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9787" y="5460213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070849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Add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down/up-load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and modifications to a remote repository.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9D13C-52D3-D143-8DFE-7BE46880E1DC}"/>
              </a:ext>
            </a:extLst>
          </p:cNvPr>
          <p:cNvGrpSpPr/>
          <p:nvPr/>
        </p:nvGrpSpPr>
        <p:grpSpPr>
          <a:xfrm>
            <a:off x="6479807" y="3265301"/>
            <a:ext cx="5870442" cy="1921093"/>
            <a:chOff x="6479807" y="3265301"/>
            <a:chExt cx="5870442" cy="19210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C8F265-304C-5D42-B7F1-92B69873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898192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16E208-2564-C74F-BE95-07CCFF6555F2}"/>
              </a:ext>
            </a:extLst>
          </p:cNvPr>
          <p:cNvGrpSpPr/>
          <p:nvPr/>
        </p:nvGrpSpPr>
        <p:grpSpPr>
          <a:xfrm>
            <a:off x="347348" y="2786384"/>
            <a:ext cx="5870442" cy="1921093"/>
            <a:chOff x="347348" y="2786384"/>
            <a:chExt cx="5870442" cy="19210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799F7B-8500-7B4F-905B-920795CF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26" y="3306228"/>
            <a:ext cx="4903049" cy="827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Record parameters and changes in lab notebook (paper/digital)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A7768-C473-F447-9860-B132EE0D6F4E}"/>
              </a:ext>
            </a:extLst>
          </p:cNvPr>
          <p:cNvSpPr/>
          <p:nvPr/>
        </p:nvSpPr>
        <p:spPr>
          <a:xfrm>
            <a:off x="724325" y="5391285"/>
            <a:ext cx="1074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of code  =  lab notebook of experiment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04756-49C9-414D-A6DA-DE9B9480A0E3}"/>
              </a:ext>
            </a:extLst>
          </p:cNvPr>
          <p:cNvGrpSpPr/>
          <p:nvPr/>
        </p:nvGrpSpPr>
        <p:grpSpPr>
          <a:xfrm>
            <a:off x="7023100" y="1143000"/>
            <a:ext cx="3937000" cy="1908974"/>
            <a:chOff x="600176" y="1491779"/>
            <a:chExt cx="3937000" cy="190897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00176" y="1491779"/>
              <a:ext cx="3937000" cy="603504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processing 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4CAB4-FCC0-D148-8711-A92EA51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257" y="1991102"/>
              <a:ext cx="2697480" cy="14096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DE380-C4D1-0A4C-9916-ACE676CDB547}"/>
              </a:ext>
            </a:extLst>
          </p:cNvPr>
          <p:cNvGrpSpPr/>
          <p:nvPr/>
        </p:nvGrpSpPr>
        <p:grpSpPr>
          <a:xfrm>
            <a:off x="1436124" y="1143000"/>
            <a:ext cx="4211813" cy="2009348"/>
            <a:chOff x="1487854" y="1504575"/>
            <a:chExt cx="4211813" cy="20093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1487854" y="1504575"/>
              <a:ext cx="4211813" cy="60157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 &amp; experiment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FED265-288C-4243-9FF6-F612AB4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2" y="2107944"/>
              <a:ext cx="1405979" cy="14059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8BD1BE-9D94-B443-AB71-025D6AB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281" y="2106154"/>
              <a:ext cx="1405980" cy="1405980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95FE9A-8C3D-3143-A790-7641385E41DA}"/>
              </a:ext>
            </a:extLst>
          </p:cNvPr>
          <p:cNvSpPr txBox="1">
            <a:spLocks/>
          </p:cNvSpPr>
          <p:nvPr/>
        </p:nvSpPr>
        <p:spPr>
          <a:xfrm>
            <a:off x="7540835" y="3226674"/>
            <a:ext cx="2901529" cy="954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GitHub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5988438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&lt;copied URL&gt;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B27DF-82AE-B946-815A-1796AA441264}"/>
              </a:ext>
            </a:extLst>
          </p:cNvPr>
          <p:cNvGrpSpPr/>
          <p:nvPr/>
        </p:nvGrpSpPr>
        <p:grpSpPr>
          <a:xfrm>
            <a:off x="8145392" y="3658892"/>
            <a:ext cx="3043758" cy="2572656"/>
            <a:chOff x="8145392" y="3658892"/>
            <a:chExt cx="3043758" cy="25726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C6B547-AE7D-7446-8AFF-68F4C611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19006" y="3658892"/>
              <a:ext cx="2970144" cy="1100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5392" y="5130614"/>
              <a:ext cx="1100934" cy="1100934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8147282">
              <a:off x="8987163" y="4545975"/>
              <a:ext cx="442968" cy="63839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clone &amp; fork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F45EC15-0719-9B4C-8DCA-E8FB200C8823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89778" y="5156449"/>
            <a:chExt cx="4685952" cy="13758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635CB3-25A4-8E4C-9558-E86194716A2F}"/>
                </a:ext>
              </a:extLst>
            </p:cNvPr>
            <p:cNvGrpSpPr/>
            <p:nvPr/>
          </p:nvGrpSpPr>
          <p:grpSpPr>
            <a:xfrm>
              <a:off x="6546945" y="5671211"/>
              <a:ext cx="4361124" cy="755776"/>
              <a:chOff x="6380021" y="4793893"/>
              <a:chExt cx="4361124" cy="7557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970ABF6-F536-D24B-A033-9E4BEEBDE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380021" y="4797554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F9BA1AD1-E8C4-1B48-ADFF-9855D9E37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99997" y="4991508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9E6326-6EA1-164D-9405-5A7226222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712059" y="4793893"/>
                <a:ext cx="2029086" cy="752115"/>
              </a:xfrm>
              <a:prstGeom prst="rect">
                <a:avLst/>
              </a:prstGeom>
            </p:spPr>
          </p:pic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89778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GitHub repository into your GitHub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A74EE2-FE7F-5B40-90FF-9AE659AA7E83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658F05-697C-7043-B1BE-C2F6786BBC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29871" y="5506882"/>
                <a:ext cx="2327150" cy="752115"/>
                <a:chOff x="8130865" y="2454285"/>
                <a:chExt cx="4401106" cy="1422400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C3D52CE8-E249-A24A-9EF4-1998F96EE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8130865" y="2454285"/>
                  <a:ext cx="3837407" cy="1422400"/>
                </a:xfrm>
                <a:prstGeom prst="rect">
                  <a:avLst/>
                </a:prstGeom>
              </p:spPr>
            </p:pic>
            <p:sp>
              <p:nvSpPr>
                <p:cNvPr id="21" name="Right Arrow 20">
                  <a:extLst>
                    <a:ext uri="{FF2B5EF4-FFF2-40B4-BE49-F238E27FC236}">
                      <a16:creationId xmlns:a16="http://schemas.microsoft.com/office/drawing/2014/main" id="{39DDAF14-2DA7-0248-8438-9C69C4C2A3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59658" y="2828015"/>
                  <a:ext cx="572313" cy="824806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GitHub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https://github.com/mychan24/git_github_workshop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GitHub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059" y="3037413"/>
            <a:ext cx="1039915" cy="52795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7391030-5EC7-684E-AC3E-76FD33454044}"/>
              </a:ext>
            </a:extLst>
          </p:cNvPr>
          <p:cNvGrpSpPr>
            <a:grpSpLocks noChangeAspect="1"/>
          </p:cNvGrpSpPr>
          <p:nvPr/>
        </p:nvGrpSpPr>
        <p:grpSpPr>
          <a:xfrm>
            <a:off x="8714665" y="1186679"/>
            <a:ext cx="3477335" cy="602617"/>
            <a:chOff x="6549730" y="5671211"/>
            <a:chExt cx="4361124" cy="7557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BE9788-F224-EC4F-9EFE-5260B89F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49730" y="5674872"/>
              <a:ext cx="2029086" cy="752115"/>
            </a:xfrm>
            <a:prstGeom prst="rect">
              <a:avLst/>
            </a:prstGeom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9706" y="5868826"/>
              <a:ext cx="302619" cy="43612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68DC22-72C4-BC47-8EEA-CA819BD8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81768" y="5671211"/>
              <a:ext cx="2029086" cy="752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</a:t>
            </a:r>
            <a:r>
              <a:rPr lang="en-US" sz="2400" b="1" dirty="0">
                <a:hlinkClick r:id="rId2"/>
              </a:rPr>
              <a:t>&lt;username&gt;</a:t>
            </a:r>
            <a:r>
              <a:rPr lang="en-US" sz="2400" dirty="0">
                <a:hlinkClick r:id="rId2"/>
              </a:rPr>
              <a:t>/git_github_workshop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	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This is often how collaboration starts through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846FD-FC9B-8C42-A660-D21EF3D52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48" y="2653217"/>
            <a:ext cx="2316484" cy="457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628B3-3405-DC43-AD80-90EF67088EE6}"/>
              </a:ext>
            </a:extLst>
          </p:cNvPr>
          <p:cNvGrpSpPr/>
          <p:nvPr/>
        </p:nvGrpSpPr>
        <p:grpSpPr>
          <a:xfrm>
            <a:off x="9101138" y="1256274"/>
            <a:ext cx="2671763" cy="610977"/>
            <a:chOff x="8901113" y="3050597"/>
            <a:chExt cx="2671763" cy="61097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C7F3D6-EA1E-8F49-B7BD-C6B681A49E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1113" y="3050597"/>
              <a:ext cx="1873117" cy="605375"/>
              <a:chOff x="1112151" y="5671211"/>
              <a:chExt cx="2327150" cy="7521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3AC2D45-68D4-7E4C-87D8-048F120A2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112151" y="5671211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F2668D0F-B7E6-244A-89DF-7B52F3F004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36682" y="5868826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82728" y="3071426"/>
              <a:ext cx="590148" cy="590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362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dirty="0"/>
              <a:t>(i.e., yourself in another directory)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GitHub account’s </a:t>
            </a:r>
            <a:r>
              <a:rPr lang="en-US" sz="2400" dirty="0" err="1"/>
              <a:t>workdir</a:t>
            </a:r>
            <a:r>
              <a:rPr lang="en-US" sz="2400" dirty="0"/>
              <a:t> repository: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5700" y="4257052"/>
            <a:ext cx="9764091" cy="5329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1953649" y="4730242"/>
            <a:ext cx="4471262" cy="1374145"/>
            <a:chOff x="4769713" y="4053191"/>
            <a:chExt cx="4471262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github.com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9946886" y="5024145"/>
            <a:ext cx="2256738" cy="1801875"/>
            <a:chOff x="8138655" y="2650072"/>
            <a:chExt cx="3837407" cy="30639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76702D-7648-D44E-B871-E0EDE50E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DD6C9-14F8-D748-ABAC-44D20E83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566" y="2971800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GitHub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2BC94-B943-1D4D-82B8-6B5F6527B51D}"/>
              </a:ext>
            </a:extLst>
          </p:cNvPr>
          <p:cNvGrpSpPr>
            <a:grpSpLocks noChangeAspect="1"/>
          </p:cNvGrpSpPr>
          <p:nvPr/>
        </p:nvGrpSpPr>
        <p:grpSpPr>
          <a:xfrm>
            <a:off x="9935896" y="4965758"/>
            <a:ext cx="2256103" cy="1801368"/>
            <a:chOff x="8138655" y="2650072"/>
            <a:chExt cx="3837407" cy="306394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A41854-5ACC-5640-8AAC-325030CF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977BFC-B774-6E43-9D4A-6CCA572DF48A}"/>
              </a:ext>
            </a:extLst>
          </p:cNvPr>
          <p:cNvGrpSpPr/>
          <p:nvPr/>
        </p:nvGrpSpPr>
        <p:grpSpPr>
          <a:xfrm>
            <a:off x="4449194" y="1556087"/>
            <a:ext cx="2970144" cy="2028361"/>
            <a:chOff x="4449194" y="1556087"/>
            <a:chExt cx="2970144" cy="202836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66E9A9-AE26-C04F-843B-89EFEB20A27A}"/>
                </a:ext>
              </a:extLst>
            </p:cNvPr>
            <p:cNvGrpSpPr/>
            <p:nvPr/>
          </p:nvGrpSpPr>
          <p:grpSpPr>
            <a:xfrm>
              <a:off x="4449194" y="1556087"/>
              <a:ext cx="2970144" cy="2028361"/>
              <a:chOff x="4738834" y="2412833"/>
              <a:chExt cx="2970144" cy="20283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9F19A9-A2D8-9E42-BBA0-486EC3547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738834" y="2412833"/>
                <a:ext cx="2970144" cy="1100934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906" y="3258009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1B506FC-592E-0845-B406-C5772F741E7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420C5CC-AEC2-D34B-9169-A9D0C098E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55EBD4-7006-1442-BC37-462029004F6A}"/>
              </a:ext>
            </a:extLst>
          </p:cNvPr>
          <p:cNvGrpSpPr/>
          <p:nvPr/>
        </p:nvGrpSpPr>
        <p:grpSpPr>
          <a:xfrm>
            <a:off x="5815336" y="1398273"/>
            <a:ext cx="6087046" cy="2539157"/>
            <a:chOff x="5815336" y="1205233"/>
            <a:chExt cx="6087046" cy="25391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5343AD-3F12-A142-90F7-8861F8401C68}"/>
                </a:ext>
              </a:extLst>
            </p:cNvPr>
            <p:cNvSpPr txBox="1"/>
            <p:nvPr/>
          </p:nvSpPr>
          <p:spPr>
            <a:xfrm>
              <a:off x="5815336" y="1205233"/>
              <a:ext cx="6087046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Merge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Integrate fetched changes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EE965-BEA4-2547-A14F-B7CB884E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4374" y="1985673"/>
              <a:ext cx="978806" cy="130675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8BAF8D-A393-3F49-9E35-6CD13747E261}"/>
              </a:ext>
            </a:extLst>
          </p:cNvPr>
          <p:cNvGrpSpPr/>
          <p:nvPr/>
        </p:nvGrpSpPr>
        <p:grpSpPr>
          <a:xfrm>
            <a:off x="0" y="1389181"/>
            <a:ext cx="5945172" cy="2554545"/>
            <a:chOff x="0" y="1196141"/>
            <a:chExt cx="5945172" cy="25545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48CE97-3140-4848-AF8B-C5A275DAEE26}"/>
                </a:ext>
              </a:extLst>
            </p:cNvPr>
            <p:cNvSpPr txBox="1"/>
            <p:nvPr/>
          </p:nvSpPr>
          <p:spPr>
            <a:xfrm>
              <a:off x="0" y="1196141"/>
              <a:ext cx="5945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Fetch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 snapshot of remote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91A38-1F4C-FC4B-B3DF-748159C4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6654" y="2153638"/>
              <a:ext cx="970826" cy="970826"/>
            </a:xfrm>
            <a:prstGeom prst="rect">
              <a:avLst/>
            </a:pr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9E4B9BA-6EA1-5D44-9426-EDF7E145A666}"/>
              </a:ext>
            </a:extLst>
          </p:cNvPr>
          <p:cNvGrpSpPr/>
          <p:nvPr/>
        </p:nvGrpSpPr>
        <p:grpSpPr>
          <a:xfrm>
            <a:off x="221425" y="4295352"/>
            <a:ext cx="5280340" cy="2463210"/>
            <a:chOff x="-62303" y="4295352"/>
            <a:chExt cx="5280340" cy="246321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0A7B379-1350-2F46-9B40-E8C3DDC36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62303" y="4821037"/>
              <a:ext cx="2029086" cy="752115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99B6E1-43DA-264F-95F4-FD27325914E9}"/>
                </a:ext>
              </a:extLst>
            </p:cNvPr>
            <p:cNvSpPr/>
            <p:nvPr/>
          </p:nvSpPr>
          <p:spPr>
            <a:xfrm>
              <a:off x="8233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Downloading the changes into .git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1CBA56-693E-DD40-925B-14FB8884EDBB}"/>
                </a:ext>
              </a:extLst>
            </p:cNvPr>
            <p:cNvGrpSpPr/>
            <p:nvPr/>
          </p:nvGrpSpPr>
          <p:grpSpPr>
            <a:xfrm>
              <a:off x="1950098" y="5169334"/>
              <a:ext cx="3075735" cy="1398984"/>
              <a:chOff x="182795" y="2936383"/>
              <a:chExt cx="9165515" cy="38121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4B43F5-2616-E34B-BA43-54B5274F9006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9339BB-6C7D-B74B-A61B-088631BCF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91DFC1A-4213-5B40-8D4C-9FCE919A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FEDD438-440E-E546-BC35-2AEB13D5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D87BBA6-332A-1E4E-9E6E-B1029EAA4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77A8B76-20E2-244C-804C-F08A84DBD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CE7C5193-72C5-1C43-B965-ED279C03DFD7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B3B162-C4EC-744D-B61C-5079CFB11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73279842-1C31-2A46-8E31-93A5E128E7B5}"/>
                </a:ext>
              </a:extLst>
            </p:cNvPr>
            <p:cNvCxnSpPr>
              <a:cxnSpLocks/>
            </p:cNvCxnSpPr>
            <p:nvPr/>
          </p:nvCxnSpPr>
          <p:spPr>
            <a:xfrm>
              <a:off x="1739571" y="5289944"/>
              <a:ext cx="2743200" cy="219440"/>
            </a:xfrm>
            <a:prstGeom prst="curvedConnector2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16EBF9-8FF6-A24F-8163-6095EE30FED8}"/>
              </a:ext>
            </a:extLst>
          </p:cNvPr>
          <p:cNvGrpSpPr/>
          <p:nvPr/>
        </p:nvGrpSpPr>
        <p:grpSpPr>
          <a:xfrm>
            <a:off x="6462818" y="4295352"/>
            <a:ext cx="5135699" cy="2463210"/>
            <a:chOff x="6462818" y="4295352"/>
            <a:chExt cx="5135699" cy="246321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BD232A3-22F3-6943-8C96-16C56D2217B5}"/>
                </a:ext>
              </a:extLst>
            </p:cNvPr>
            <p:cNvSpPr/>
            <p:nvPr/>
          </p:nvSpPr>
          <p:spPr>
            <a:xfrm>
              <a:off x="646281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Incorporate changes to local files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90D41E-B68D-7845-8DFA-7C94D6DDEE7D}"/>
                </a:ext>
              </a:extLst>
            </p:cNvPr>
            <p:cNvGrpSpPr/>
            <p:nvPr/>
          </p:nvGrpSpPr>
          <p:grpSpPr>
            <a:xfrm>
              <a:off x="6978220" y="4771537"/>
              <a:ext cx="4472100" cy="1950392"/>
              <a:chOff x="182795" y="2936383"/>
              <a:chExt cx="9165515" cy="381214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6EE3FE5-A1BE-EB4A-9564-85985147F011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8F2B5346-5B7E-DB4D-9890-C428B3BFF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F67AF-99EB-154E-86D5-B11448FD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229739-5DA3-0241-BCEE-C2A134E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392601F-A03C-544D-BC22-F960E415B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AB7E014-2550-DF4F-BC1C-E59DC604B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C80D1DD-DBD0-F148-985D-B7F96291C8B3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905D647-D815-2D45-9C89-A22FA0E77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3192E2-6B27-FC4C-9316-B3C3F6701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541" y="5790334"/>
              <a:ext cx="2308779" cy="0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41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GitHub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GitHub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GitHub)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4301B2-D9F0-274B-80B9-9A209C9E57D1}"/>
              </a:ext>
            </a:extLst>
          </p:cNvPr>
          <p:cNvGrpSpPr>
            <a:grpSpLocks noChangeAspect="1"/>
          </p:cNvGrpSpPr>
          <p:nvPr/>
        </p:nvGrpSpPr>
        <p:grpSpPr>
          <a:xfrm>
            <a:off x="3336001" y="2688285"/>
            <a:ext cx="6275768" cy="3189269"/>
            <a:chOff x="1983282" y="1352887"/>
            <a:chExt cx="8607126" cy="43740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4900146" y="3381248"/>
              <a:ext cx="1800460" cy="1559090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1983282" y="4055762"/>
              <a:ext cx="2955735" cy="1609745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20067" y="4055762"/>
              <a:ext cx="3770341" cy="1671162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4449194" y="1352887"/>
              <a:ext cx="2970144" cy="2028361"/>
              <a:chOff x="4449194" y="1556087"/>
              <a:chExt cx="2970144" cy="202836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C66E9A9-AE26-C04F-843B-89EFEB20A27A}"/>
                  </a:ext>
                </a:extLst>
              </p:cNvPr>
              <p:cNvGrpSpPr/>
              <p:nvPr/>
            </p:nvGrpSpPr>
            <p:grpSpPr>
              <a:xfrm>
                <a:off x="4449194" y="1556087"/>
                <a:ext cx="2970144" cy="2028361"/>
                <a:chOff x="4738834" y="2412833"/>
                <a:chExt cx="2970144" cy="202836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9F19A9-A2D8-9E42-BBA0-486EC35473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4738834" y="2412833"/>
                  <a:ext cx="2970144" cy="1100934"/>
                </a:xfrm>
                <a:prstGeom prst="rect">
                  <a:avLst/>
                </a:prstGeom>
              </p:spPr>
            </p:pic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1AEB918-A5BA-6D4F-AA8A-F432FB316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3906" y="3258009"/>
                  <a:ext cx="0" cy="118318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8AC42B-D02D-A842-A061-21F92FD89B9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1F9928-5C46-5344-B797-4312018B5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1BE619-9B5A-384C-9341-360D359B5AC4}"/>
              </a:ext>
            </a:extLst>
          </p:cNvPr>
          <p:cNvGrpSpPr>
            <a:grpSpLocks noChangeAspect="1"/>
          </p:cNvGrpSpPr>
          <p:nvPr/>
        </p:nvGrpSpPr>
        <p:grpSpPr>
          <a:xfrm>
            <a:off x="9922481" y="1215947"/>
            <a:ext cx="2427732" cy="1364381"/>
            <a:chOff x="7239833" y="3265301"/>
            <a:chExt cx="5110416" cy="287204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9833" y="4714945"/>
              <a:ext cx="1422400" cy="1422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8649844-D1C6-6A46-993C-1DDB4A956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8476561" y="4240469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b="1" dirty="0"/>
              <a:t>BONUS: Truly Collaborating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9" y="1138956"/>
            <a:ext cx="11814383" cy="713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1) Add collaborators in your GitHub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7FCDDB9-2E8D-374D-9DD2-E266C149CD54}"/>
              </a:ext>
            </a:extLst>
          </p:cNvPr>
          <p:cNvGrpSpPr/>
          <p:nvPr/>
        </p:nvGrpSpPr>
        <p:grpSpPr>
          <a:xfrm>
            <a:off x="7569044" y="5883306"/>
            <a:ext cx="4506352" cy="862016"/>
            <a:chOff x="7396030" y="4925059"/>
            <a:chExt cx="4506352" cy="86201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FAD0A7A-DAB3-B843-A67F-7622648738FA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313906-284A-DB4A-81C6-43F2C8969538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11BABB-A311-0E4C-A322-534CA8AF9833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383444-B454-4E44-8CFE-C2515799CCF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C20636C-19BB-8945-966A-59845AFBA55F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C74910-C21C-754D-9972-C9F25EC201B0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CE1D11A-DFB3-3F4C-B8E7-C5EA662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94FFD8-8BF6-1249-9532-1C594F0F6B4A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96581" y="2890195"/>
            <a:chExt cx="3091437" cy="19521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F95EC0-963E-554E-9290-E6F10AA5A1B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EA4D30F-31F2-4348-9E09-2AF3109C7F13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B1ED11-1BB5-5F41-A088-CDF967F30BB4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C79FA62-2C21-9E4C-B41D-7D9D45E0C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C69C515-8063-1A49-95A4-2E3260D7D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3EBFECF0-614C-7F4B-862F-E851E3853D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CA15E-42B2-634F-8357-BBE4F4DF4646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930E5D-E0B6-3A44-B71A-8E1DD9E0A295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BC7D6A3-C072-4F4B-B37E-C70F480271B8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48DC98-A396-134E-9B13-9D8451F7E85E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650898B-E0DA-AD43-99EF-AE0BA1EAC969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670465C-13EC-4C42-A01F-217DB6688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5DC4265-E0A2-994B-8F08-ACE56AA926A1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60BA42-8CFB-4C4C-9E91-6ABB58A6A956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1751A0-03DD-F647-8B64-34B503E25DA3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4F8CBD3-4531-F140-B00A-D8FAA327E783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Using pull request (advance)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B53C9-C50D-BB45-B4EC-32E0110A90A0}"/>
              </a:ext>
            </a:extLst>
          </p:cNvPr>
          <p:cNvGrpSpPr/>
          <p:nvPr/>
        </p:nvGrpSpPr>
        <p:grpSpPr>
          <a:xfrm>
            <a:off x="1357389" y="1838315"/>
            <a:ext cx="9212639" cy="1216837"/>
            <a:chOff x="1357389" y="1838315"/>
            <a:chExt cx="9212639" cy="121683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985E3CC-1B9B-0149-9300-C198B841D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7389" y="1838740"/>
              <a:ext cx="1721338" cy="121641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A392DE-5DB8-8B4D-BF58-D81CF567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7509" y="1838315"/>
              <a:ext cx="7162519" cy="121683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A207EC-7821-914B-B2CA-844C0C8D69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752A4F1-0A7C-7541-BF2A-547B2AAE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7D48CB3-85DC-374F-A70D-5A4EA1D876D2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660728-3BDE-394C-BDC0-0186AFF757D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&amp; clone a repo on GitHub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5274C5D4-EDF5-9A4A-BAC8-99F8EBDC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4183675"/>
            <a:ext cx="11928392" cy="123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281796"/>
            <a:ext cx="119283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Setup the no-reply email provided by GitHub (in email setting)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335280" y="1824729"/>
            <a:ext cx="11264900" cy="569076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B3FC0-A4AC-A343-8F11-9815425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Email settings in real life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https://gitbookdown.site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Resolving conflicts</a:t>
            </a:r>
          </a:p>
          <a:p>
            <a:r>
              <a:rPr lang="en-US" dirty="0"/>
              <a:t>Reverting to a previous commit</a:t>
            </a:r>
          </a:p>
          <a:p>
            <a:r>
              <a:rPr lang="en-US" dirty="0"/>
              <a:t>Branching</a:t>
            </a:r>
          </a:p>
          <a:p>
            <a:r>
              <a:rPr lang="en-US" dirty="0"/>
              <a:t>Stashing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472E-F835-3B44-AE33-BC40AD75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77AA2-2A21-C04B-AFB5-98F36DC9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noFill/>
        </p:spPr>
        <p:txBody>
          <a:bodyPr anchor="t"/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41304" y="2918211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9003" y="632174"/>
            <a:ext cx="2993994" cy="2242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416E0-F179-5143-8BB4-9705B0FD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528" y="4663633"/>
            <a:ext cx="1648941" cy="16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Sharing/Collaboration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GitHub enables code sharing, but it uses git</a:t>
            </a:r>
            <a:endParaRPr lang="en-US" sz="20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(pros and cons beyond scope of this talk; ask me after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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5" y="2804607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1045037" y="1971792"/>
            <a:ext cx="365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00765" y="1971792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for sharing your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5BC7A-52C7-E345-B713-14552A14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0" y="2314060"/>
            <a:ext cx="6167553" cy="22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do we do for word documents?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800" dirty="0"/>
              <a:t>(Microsoft Word)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EB8C2-50E9-8A46-8E97-BA946E7CC8F9}"/>
              </a:ext>
            </a:extLst>
          </p:cNvPr>
          <p:cNvSpPr txBox="1"/>
          <p:nvPr/>
        </p:nvSpPr>
        <p:spPr>
          <a:xfrm>
            <a:off x="6290502" y="1286328"/>
            <a:ext cx="5208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Version History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(Google-doc)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Snapshots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44964" y="5612745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changes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gives you a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history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marL="0" indent="0" algn="ctr">
              <a:buFont typeface="Arial"/>
              <a:buNone/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6BC026C-5431-894B-8074-DF19FB89A5C2}"/>
              </a:ext>
            </a:extLst>
          </p:cNvPr>
          <p:cNvGrpSpPr/>
          <p:nvPr/>
        </p:nvGrpSpPr>
        <p:grpSpPr>
          <a:xfrm>
            <a:off x="6618484" y="2794173"/>
            <a:ext cx="5390720" cy="2445673"/>
            <a:chOff x="6618484" y="2794173"/>
            <a:chExt cx="5390720" cy="24456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57237F-F765-0C40-96A2-51434AC460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2529" t="1" b="56487"/>
            <a:stretch/>
          </p:blipFill>
          <p:spPr>
            <a:xfrm>
              <a:off x="6618484" y="2794173"/>
              <a:ext cx="5390720" cy="24456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C04B14-5BD3-4342-92FA-59366E2F98BA}"/>
                </a:ext>
              </a:extLst>
            </p:cNvPr>
            <p:cNvSpPr/>
            <p:nvPr/>
          </p:nvSpPr>
          <p:spPr>
            <a:xfrm>
              <a:off x="9663764" y="4461098"/>
              <a:ext cx="934720" cy="182880"/>
            </a:xfrm>
            <a:prstGeom prst="rect">
              <a:avLst/>
            </a:prstGeom>
            <a:solidFill>
              <a:srgbClr val="E8F0F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Shady Whale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DE56-590A-8440-91B9-7462B818E200}"/>
              </a:ext>
            </a:extLst>
          </p:cNvPr>
          <p:cNvGrpSpPr/>
          <p:nvPr/>
        </p:nvGrpSpPr>
        <p:grpSpPr>
          <a:xfrm>
            <a:off x="453198" y="2806691"/>
            <a:ext cx="5390720" cy="2434591"/>
            <a:chOff x="453198" y="2806691"/>
            <a:chExt cx="5390720" cy="24345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07D9B-9AA5-3F47-81BA-8B13335E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90" r="21036" b="35255"/>
            <a:stretch/>
          </p:blipFill>
          <p:spPr>
            <a:xfrm>
              <a:off x="453198" y="2806691"/>
              <a:ext cx="5390720" cy="2434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ED14A9-4AC7-2A4E-B427-9A50DA885A3D}"/>
                </a:ext>
              </a:extLst>
            </p:cNvPr>
            <p:cNvSpPr/>
            <p:nvPr/>
          </p:nvSpPr>
          <p:spPr>
            <a:xfrm>
              <a:off x="4604084" y="2806691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FEB9D-6B18-0E4E-9B82-CC2BC5532856}"/>
                </a:ext>
              </a:extLst>
            </p:cNvPr>
            <p:cNvSpPr/>
            <p:nvPr/>
          </p:nvSpPr>
          <p:spPr>
            <a:xfrm>
              <a:off x="4604084" y="3358845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AF223-F7D3-B043-A9DE-345950E441CC}"/>
                </a:ext>
              </a:extLst>
            </p:cNvPr>
            <p:cNvSpPr/>
            <p:nvPr/>
          </p:nvSpPr>
          <p:spPr>
            <a:xfrm>
              <a:off x="4604084" y="3913530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6" y="2937376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18197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02731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054112" y="2769475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31552" y="2934309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864210" y="2934309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93040" y="1233797"/>
            <a:ext cx="1181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think of it as multiple documents, but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document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44113" y="2914212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279085" y="1768597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699B3-376C-EE48-AC95-7BD03651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DBB124-A005-374F-9C07-90CC59971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3230</TotalTime>
  <Words>2107</Words>
  <Application>Microsoft Macintosh PowerPoint</Application>
  <PresentationFormat>Widescreen</PresentationFormat>
  <Paragraphs>440</Paragraphs>
  <Slides>44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Yu Mincho</vt:lpstr>
      <vt:lpstr>Arial</vt:lpstr>
      <vt:lpstr>Calibri</vt:lpstr>
      <vt:lpstr>Helvetica Neue</vt:lpstr>
      <vt:lpstr>Monaco</vt:lpstr>
      <vt:lpstr>Open Sans</vt:lpstr>
      <vt:lpstr>Times New Roman</vt:lpstr>
      <vt:lpstr>Dissertationthmx</vt:lpstr>
      <vt:lpstr>Git &amp; GitHub Workshop  its not only for programmers   </vt:lpstr>
      <vt:lpstr>Why is learning git important for scientists?</vt:lpstr>
      <vt:lpstr>Why is learning git important for scientists?</vt:lpstr>
      <vt:lpstr>PowerPoint Presentation</vt:lpstr>
      <vt:lpstr>Why is learning git important for scientists? Sharing/Collaboration</vt:lpstr>
      <vt:lpstr>What is the goal of this workshop?</vt:lpstr>
      <vt:lpstr>Git Overview What do we do for word documents?</vt:lpstr>
      <vt:lpstr>Git Overview What is being tracked?</vt:lpstr>
      <vt:lpstr>Git Overview Separate changes can be made, and recorded</vt:lpstr>
      <vt:lpstr>Hands on portion of the workshop</vt:lpstr>
      <vt:lpstr>1. Setting up git 1.1 Download git</vt:lpstr>
      <vt:lpstr>1. Setting up git  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GitHub and other remote hosts</vt:lpstr>
      <vt:lpstr>Configure GitHub’s Email Setting</vt:lpstr>
      <vt:lpstr>6. Create a repository on GitHub make a repo</vt:lpstr>
      <vt:lpstr>7. Putting codes on GitHub &gt; git remote add &amp; push</vt:lpstr>
      <vt:lpstr>7. Putting codes on GitHub &gt; git remote add &amp; push</vt:lpstr>
      <vt:lpstr>8. Getting a repository from GitHub git clone &amp; fork</vt:lpstr>
      <vt:lpstr>8. Getting a repository from GitHub Practice fork &amp; clone</vt:lpstr>
      <vt:lpstr>8. Getting a repository from GitHub Practice fork &amp; clone</vt:lpstr>
      <vt:lpstr>9. Collaborating</vt:lpstr>
      <vt:lpstr>9. Collaborating</vt:lpstr>
      <vt:lpstr>9. Collaborating</vt:lpstr>
      <vt:lpstr>9. Collaborating &gt; git fetch &amp; git merge </vt:lpstr>
      <vt:lpstr>9. Collaborating &gt; git fetch &amp; git merge </vt:lpstr>
      <vt:lpstr>9. Collaborating &gt; git fetch &amp; git merge </vt:lpstr>
      <vt:lpstr>9. Collaborating BONUS: Truly Collaborating on GitHub</vt:lpstr>
      <vt:lpstr>Email settings in real life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Micaela Chan</cp:lastModifiedBy>
  <cp:revision>1218</cp:revision>
  <dcterms:created xsi:type="dcterms:W3CDTF">2019-09-09T18:28:10Z</dcterms:created>
  <dcterms:modified xsi:type="dcterms:W3CDTF">2019-09-26T23:43:06Z</dcterms:modified>
</cp:coreProperties>
</file>